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7" r:id="rId3"/>
    <p:sldId id="267" r:id="rId4"/>
    <p:sldId id="288" r:id="rId5"/>
    <p:sldId id="289" r:id="rId6"/>
    <p:sldId id="286" r:id="rId7"/>
    <p:sldId id="290" r:id="rId8"/>
    <p:sldId id="293" r:id="rId9"/>
    <p:sldId id="272" r:id="rId10"/>
    <p:sldId id="282" r:id="rId11"/>
    <p:sldId id="268" r:id="rId12"/>
    <p:sldId id="269" r:id="rId13"/>
    <p:sldId id="292" r:id="rId14"/>
    <p:sldId id="291" r:id="rId15"/>
    <p:sldId id="283" r:id="rId16"/>
    <p:sldId id="271" r:id="rId17"/>
    <p:sldId id="281" r:id="rId18"/>
    <p:sldId id="278" r:id="rId19"/>
    <p:sldId id="28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03" autoAdjust="0"/>
    <p:restoredTop sz="94660"/>
  </p:normalViewPr>
  <p:slideViewPr>
    <p:cSldViewPr snapToGrid="0">
      <p:cViewPr>
        <p:scale>
          <a:sx n="150" d="100"/>
          <a:sy n="150" d="100"/>
        </p:scale>
        <p:origin x="63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FA400-62C6-9A81-A943-D75588B40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06DCA-ED06-3B12-7080-361DD3DC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6467-522F-E759-CD47-DC7C1C4C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6AA87-F188-37FB-6049-2709DF39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EE34C-9A43-9216-3A45-F2D17FD4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8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7F0BF-738F-5ABC-22EB-E357520D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0F886-3078-6E19-D071-4F35E44BA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DC494-B2E7-0973-2C73-39DAA744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7E95-559D-8D13-755E-6BF893A4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140F4-4049-240B-D960-8E8384A5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0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AF9E83-8736-64C4-ABE7-DBB7AE380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635AD6-A668-1D03-F07F-E939E5033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D1B06-7DBB-344C-59E1-42C25815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20968-5A78-03CF-5162-85E99DF0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8A8F7-7CD7-0405-CE22-52C04C54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1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3CA6-E645-3662-3485-7E4303F9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731FA-BA4A-93DB-BEDF-B97555AE7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91692-7DEC-1C1A-DE77-C35C3695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AA9E8-9D96-A48C-34F2-6AED7F88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67A8B-B24C-AB9D-B5C0-B233F7D3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5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A76BE-181F-A4DF-198F-00119A86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35604-CB2A-D194-D8EF-66D2865BF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E8385-2A02-F4E5-BFBC-8165276B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D5C01-F304-31B0-BC4E-D8C193AC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7576E-16A5-DB00-0570-6F56ECD9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3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32556-76E6-28B6-3E7B-7D9E07C3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B2FB-26E4-BC03-A54B-5D3BC1DC5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56FF9-ADFB-EEDE-0AFF-43D6801D7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F920F-A80B-DF65-F246-CD6D0D49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0B150-EA80-B4CC-FA31-BA61DC6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BF0287-B5D9-A69F-03AA-7550E02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6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390E-8661-F8BA-1479-CB789D85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07CD6-07A6-36EA-EECE-D37E1ED82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958D2E-C0F3-F1FA-9C6B-153240102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1D781-C75D-4884-5076-5145CFCDB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B44D5-0892-B821-19E6-0D308BBA6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0FE2BB-B0E4-CB2B-03D2-208F321F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98DCCE-64FD-3A26-97CB-9CEB56C4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636A76-33A0-0DB9-A3D9-E6F3F53E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5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740DA-6548-CCF2-4B1C-976FB789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64B4AB-4E02-AA2C-357E-DE5FD7CB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5CA5E7-6BEB-6192-C8A2-543A3D75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6A8FE9-44BE-7D20-B9DE-C715026C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2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7B296-5582-5DCC-4D27-26C12239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0AB7B8-9FCA-9DC2-EA4F-BFDB73E1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ED78A-6AF3-DF4A-EC6B-F069594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7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16C4-51F8-F40D-F40C-3650AD8A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D92C9-7B85-0A90-B790-EF513BF7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D4E23-FAFB-D9FC-E028-793F9A7A7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4476B-40BA-E5AB-B347-8EF2F9B1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27665-3283-78F2-0723-CAB8EFD5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F1699-A97B-A5C9-9511-0F21053F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2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D6B20-7C51-599E-17EC-4907D0E30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D146E0-D172-D927-9B98-C13517691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30648-2FF9-1F4B-8227-9DFA196D8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7E9EE9-9BDE-560E-D53E-B16C0549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E16B6-945A-F915-1BFE-FFEAD731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B74CE-1B62-4A33-CDF1-89CEFD28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5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853A2A-AC1F-5D96-705C-2F8E2721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CB973B-FF4F-D4DE-F072-5A509D98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9D23-BEAA-43D0-74E7-67F3480F8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40FA1-EE90-4FF4-849C-1E0FF2D290FB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B1A09-5464-363F-0D9F-8A0DA218F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0A7A7-D422-DCC5-4729-27EDA01A0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0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rael-a-history-of.com/tower-of-babel.html%20israel-a-history-of.com" TargetMode="External"/><Relationship Id="rId3" Type="http://schemas.openxmlformats.org/officeDocument/2006/relationships/hyperlink" Target="https://github.com/logos" TargetMode="External"/><Relationship Id="rId7" Type="http://schemas.openxmlformats.org/officeDocument/2006/relationships/hyperlink" Target="https://www.lua.org/images/" TargetMode="External"/><Relationship Id="rId2" Type="http://schemas.openxmlformats.org/officeDocument/2006/relationships/hyperlink" Target="https://www.deviantart.com/natali-hall/art/the-Dark-Tower-fanart-88164385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mod.com/attribution" TargetMode="External"/><Relationship Id="rId11" Type="http://schemas.openxmlformats.org/officeDocument/2006/relationships/hyperlink" Target="https://assetstore.unity.com/packages/3d/characters/centaurboss-187871" TargetMode="External"/><Relationship Id="rId5" Type="http://schemas.openxmlformats.org/officeDocument/2006/relationships/hyperlink" Target="https://visualstudio.microsoft.com/ko/" TargetMode="External"/><Relationship Id="rId10" Type="http://schemas.openxmlformats.org/officeDocument/2006/relationships/hyperlink" Target="https://assetstore.unity.com/packages/3d/characters/humanoids/fantasy/undead-pack-43662" TargetMode="External"/><Relationship Id="rId4" Type="http://schemas.openxmlformats.org/officeDocument/2006/relationships/hyperlink" Target="https://unity.com/kr" TargetMode="External"/><Relationship Id="rId9" Type="http://schemas.openxmlformats.org/officeDocument/2006/relationships/hyperlink" Target="https://assetstore.unity.com/packages/3d/characters/humanoids/atart-character-bundle-198121#publish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13" Type="http://schemas.openxmlformats.org/officeDocument/2006/relationships/image" Target="../media/image24.gif"/><Relationship Id="rId3" Type="http://schemas.openxmlformats.org/officeDocument/2006/relationships/image" Target="../media/image15.png"/><Relationship Id="rId7" Type="http://schemas.openxmlformats.org/officeDocument/2006/relationships/image" Target="../media/image18.gif"/><Relationship Id="rId12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11" Type="http://schemas.openxmlformats.org/officeDocument/2006/relationships/image" Target="../media/image22.gif"/><Relationship Id="rId5" Type="http://schemas.openxmlformats.org/officeDocument/2006/relationships/hyperlink" Target="https://assetstore.unity.com/packages/3d/characters/humanoids/atart-character-bundle-198121#publisher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6A074D-F5C0-836B-4869-C168B07B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0" r="-1" b="2329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32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7E5B8-0AE2-F088-65AC-662E4BD6A93F}"/>
              </a:ext>
            </a:extLst>
          </p:cNvPr>
          <p:cNvSpPr txBox="1"/>
          <p:nvPr/>
        </p:nvSpPr>
        <p:spPr>
          <a:xfrm>
            <a:off x="3582327" y="1138237"/>
            <a:ext cx="5027346" cy="1401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8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세상끝</a:t>
            </a:r>
            <a:endParaRPr lang="en-US" altLang="ko-KR" sz="8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C3E7F-3866-2990-5C25-674084DE5F6E}"/>
              </a:ext>
            </a:extLst>
          </p:cNvPr>
          <p:cNvSpPr txBox="1"/>
          <p:nvPr/>
        </p:nvSpPr>
        <p:spPr>
          <a:xfrm>
            <a:off x="7829859" y="4505926"/>
            <a:ext cx="3365363" cy="121383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2018182025 </a:t>
            </a:r>
            <a:r>
              <a:rPr lang="ko-KR" altLang="en-US" sz="2400" dirty="0">
                <a:solidFill>
                  <a:srgbClr val="FFFFFF"/>
                </a:solidFill>
              </a:rPr>
              <a:t>이승준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2018182024 </a:t>
            </a:r>
            <a:r>
              <a:rPr lang="ko-KR" altLang="en-US" sz="2400" dirty="0">
                <a:solidFill>
                  <a:srgbClr val="FFFFFF"/>
                </a:solidFill>
              </a:rPr>
              <a:t>이동현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2018180045 </a:t>
            </a:r>
            <a:r>
              <a:rPr lang="ko-KR" altLang="en-US" sz="2400" dirty="0" err="1">
                <a:solidFill>
                  <a:srgbClr val="FFFFFF"/>
                </a:solidFill>
              </a:rPr>
              <a:t>한수찬</a:t>
            </a:r>
            <a:endParaRPr lang="en-US" altLang="ko-KR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3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F782A7F9-9651-F746-3358-BF7C67DDA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1985A2-7F8B-74CD-954B-09625A60D82C}"/>
              </a:ext>
            </a:extLst>
          </p:cNvPr>
          <p:cNvSpPr txBox="1"/>
          <p:nvPr/>
        </p:nvSpPr>
        <p:spPr>
          <a:xfrm>
            <a:off x="792480" y="649645"/>
            <a:ext cx="712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게임 소개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유사한 게임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원신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585DE-6F6C-3F9C-8587-CEB5F03A03CF}"/>
              </a:ext>
            </a:extLst>
          </p:cNvPr>
          <p:cNvSpPr txBox="1"/>
          <p:nvPr/>
        </p:nvSpPr>
        <p:spPr>
          <a:xfrm>
            <a:off x="792480" y="1771955"/>
            <a:ext cx="6125395" cy="151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유사점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dirty="0"/>
              <a:t>혼자 또는 여럿이서 던전</a:t>
            </a:r>
            <a:r>
              <a:rPr lang="en-US" altLang="ko-KR" dirty="0"/>
              <a:t>(</a:t>
            </a:r>
            <a:r>
              <a:rPr lang="ko-KR" altLang="en-US" dirty="0"/>
              <a:t>비경</a:t>
            </a:r>
            <a:r>
              <a:rPr lang="en-US" altLang="ko-KR" dirty="0"/>
              <a:t>)</a:t>
            </a:r>
            <a:r>
              <a:rPr lang="ko-KR" altLang="en-US" dirty="0"/>
              <a:t>에 입장하여 적을 처치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dirty="0"/>
              <a:t>서로 다른 특징을 가진 캐릭터 존재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47D6F-AEB9-8D99-7F94-BE90BD7886B1}"/>
              </a:ext>
            </a:extLst>
          </p:cNvPr>
          <p:cNvSpPr txBox="1"/>
          <p:nvPr/>
        </p:nvSpPr>
        <p:spPr>
          <a:xfrm>
            <a:off x="792480" y="3985424"/>
            <a:ext cx="10560904" cy="151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차이점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원신</a:t>
            </a:r>
            <a:r>
              <a:rPr lang="en-US" altLang="ko-KR" dirty="0"/>
              <a:t>’</a:t>
            </a:r>
            <a:r>
              <a:rPr lang="ko-KR" altLang="en-US" dirty="0"/>
              <a:t>에서 던전</a:t>
            </a:r>
            <a:r>
              <a:rPr lang="en-US" altLang="ko-KR" dirty="0"/>
              <a:t>(</a:t>
            </a:r>
            <a:r>
              <a:rPr lang="ko-KR" altLang="en-US" dirty="0"/>
              <a:t>비경</a:t>
            </a:r>
            <a:r>
              <a:rPr lang="en-US" altLang="ko-KR" dirty="0"/>
              <a:t>)</a:t>
            </a:r>
            <a:r>
              <a:rPr lang="ko-KR" altLang="en-US" dirty="0"/>
              <a:t>은 메인 컨텐츠가 아님</a:t>
            </a:r>
            <a:r>
              <a:rPr lang="en-US" altLang="ko-KR" dirty="0"/>
              <a:t>. </a:t>
            </a:r>
            <a:r>
              <a:rPr lang="ko-KR" altLang="en-US" dirty="0"/>
              <a:t>속칭 </a:t>
            </a:r>
            <a:r>
              <a:rPr lang="en-US" altLang="ko-KR" dirty="0"/>
              <a:t>‘</a:t>
            </a:r>
            <a:r>
              <a:rPr lang="ko-KR" altLang="en-US" dirty="0"/>
              <a:t>노가다</a:t>
            </a:r>
            <a:r>
              <a:rPr lang="en-US" altLang="ko-KR" dirty="0"/>
              <a:t>’</a:t>
            </a:r>
            <a:r>
              <a:rPr lang="ko-KR" altLang="en-US" dirty="0"/>
              <a:t>를 위해 똑같은 비경을 반복해야 함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세상끝</a:t>
            </a:r>
            <a:r>
              <a:rPr lang="en-US" altLang="ko-KR" dirty="0"/>
              <a:t>’</a:t>
            </a:r>
            <a:r>
              <a:rPr lang="ko-KR" altLang="en-US" dirty="0"/>
              <a:t>은 비</a:t>
            </a:r>
            <a:r>
              <a:rPr lang="en-US" altLang="ko-KR" dirty="0"/>
              <a:t>, </a:t>
            </a:r>
            <a:r>
              <a:rPr lang="ko-KR" altLang="en-US" dirty="0"/>
              <a:t>안개</a:t>
            </a:r>
            <a:r>
              <a:rPr lang="en-US" altLang="ko-KR" dirty="0"/>
              <a:t>, </a:t>
            </a:r>
            <a:r>
              <a:rPr lang="ko-KR" altLang="en-US" dirty="0"/>
              <a:t>독가스</a:t>
            </a:r>
            <a:r>
              <a:rPr lang="en-US" altLang="ko-KR" dirty="0"/>
              <a:t>, </a:t>
            </a:r>
            <a:r>
              <a:rPr lang="ko-KR" altLang="en-US" dirty="0"/>
              <a:t>함정 등 매번 랜덤하게 등장하는 </a:t>
            </a:r>
            <a:r>
              <a:rPr lang="ko-KR" altLang="en-US" dirty="0" err="1"/>
              <a:t>기믹으로</a:t>
            </a:r>
            <a:r>
              <a:rPr lang="ko-KR" altLang="en-US" dirty="0"/>
              <a:t> 플레이어의 흥미 유발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028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B61DE40-D11A-DE67-E719-F8DA28A7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B8198-38E7-6B1B-BFCF-1487B8582D93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게임 방법 </a:t>
            </a:r>
            <a:r>
              <a:rPr lang="en-US" altLang="ko-KR" sz="4000" b="1" dirty="0"/>
              <a:t>- </a:t>
            </a:r>
            <a:r>
              <a:rPr lang="ko-KR" altLang="en-US" sz="4000" b="1" dirty="0"/>
              <a:t>조작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956B61-39A5-E4BA-05AC-3D0FD0A1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63" y="3320615"/>
            <a:ext cx="8199120" cy="28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07BB2D-580C-FA62-E285-411A798BEAB5}"/>
              </a:ext>
            </a:extLst>
          </p:cNvPr>
          <p:cNvSpPr/>
          <p:nvPr/>
        </p:nvSpPr>
        <p:spPr>
          <a:xfrm>
            <a:off x="2189480" y="440380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34AC6-4395-313C-A222-5F6707609CAC}"/>
              </a:ext>
            </a:extLst>
          </p:cNvPr>
          <p:cNvSpPr/>
          <p:nvPr/>
        </p:nvSpPr>
        <p:spPr>
          <a:xfrm>
            <a:off x="2275840" y="4744720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4E1E9F-917A-4459-4FBC-547C510E30BB}"/>
              </a:ext>
            </a:extLst>
          </p:cNvPr>
          <p:cNvSpPr/>
          <p:nvPr/>
        </p:nvSpPr>
        <p:spPr>
          <a:xfrm>
            <a:off x="1945640" y="4744719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D23EB-AEB5-5C58-EA47-45C982C701FC}"/>
              </a:ext>
            </a:extLst>
          </p:cNvPr>
          <p:cNvSpPr/>
          <p:nvPr/>
        </p:nvSpPr>
        <p:spPr>
          <a:xfrm>
            <a:off x="26060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4701D63-8449-CCD0-9BEE-6C6F7A75D9FB}"/>
              </a:ext>
            </a:extLst>
          </p:cNvPr>
          <p:cNvSpPr/>
          <p:nvPr/>
        </p:nvSpPr>
        <p:spPr>
          <a:xfrm rot="3436728">
            <a:off x="855713" y="3714714"/>
            <a:ext cx="198915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329C9-C2E2-0A61-EC93-7FF37287306B}"/>
              </a:ext>
            </a:extLst>
          </p:cNvPr>
          <p:cNvSpPr txBox="1"/>
          <p:nvPr/>
        </p:nvSpPr>
        <p:spPr>
          <a:xfrm>
            <a:off x="901084" y="2568048"/>
            <a:ext cx="14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WASD: </a:t>
            </a:r>
            <a:r>
              <a:rPr lang="ko-KR" altLang="en-US" dirty="0"/>
              <a:t>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536B2-BAD1-386D-89AC-0D2A3C7AE9D5}"/>
              </a:ext>
            </a:extLst>
          </p:cNvPr>
          <p:cNvSpPr/>
          <p:nvPr/>
        </p:nvSpPr>
        <p:spPr>
          <a:xfrm>
            <a:off x="2519680" y="4403801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771E74D-B6F6-0667-B4CB-CB229FC75E0D}"/>
              </a:ext>
            </a:extLst>
          </p:cNvPr>
          <p:cNvSpPr/>
          <p:nvPr/>
        </p:nvSpPr>
        <p:spPr>
          <a:xfrm rot="7594937">
            <a:off x="2309851" y="3730506"/>
            <a:ext cx="1868600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ACC0F-BF31-B404-5FAF-6E3A36BF6F99}"/>
              </a:ext>
            </a:extLst>
          </p:cNvPr>
          <p:cNvSpPr txBox="1"/>
          <p:nvPr/>
        </p:nvSpPr>
        <p:spPr>
          <a:xfrm>
            <a:off x="3206801" y="256804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기본 스킬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513BD4-6112-A918-F964-44F9DAF07EFB}"/>
              </a:ext>
            </a:extLst>
          </p:cNvPr>
          <p:cNvSpPr/>
          <p:nvPr/>
        </p:nvSpPr>
        <p:spPr>
          <a:xfrm>
            <a:off x="1844040" y="440176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01B7863-EC5A-08BE-5B4F-077B7B5EE5B2}"/>
              </a:ext>
            </a:extLst>
          </p:cNvPr>
          <p:cNvSpPr/>
          <p:nvPr/>
        </p:nvSpPr>
        <p:spPr>
          <a:xfrm>
            <a:off x="1108494" y="4468106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7C23D-6B42-A1E3-1EE0-8D18B299AF92}"/>
              </a:ext>
            </a:extLst>
          </p:cNvPr>
          <p:cNvSpPr txBox="1"/>
          <p:nvPr/>
        </p:nvSpPr>
        <p:spPr>
          <a:xfrm>
            <a:off x="-48671" y="436457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Q: </a:t>
            </a:r>
            <a:r>
              <a:rPr lang="ko-KR" altLang="en-US" dirty="0" err="1"/>
              <a:t>궁극기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5996B-739D-77B6-EE6F-81644F341428}"/>
              </a:ext>
            </a:extLst>
          </p:cNvPr>
          <p:cNvSpPr/>
          <p:nvPr/>
        </p:nvSpPr>
        <p:spPr>
          <a:xfrm>
            <a:off x="2700020" y="5399726"/>
            <a:ext cx="2030476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77A2EBA-A535-FDC3-1CCF-C81B387FD1F8}"/>
              </a:ext>
            </a:extLst>
          </p:cNvPr>
          <p:cNvSpPr/>
          <p:nvPr/>
        </p:nvSpPr>
        <p:spPr>
          <a:xfrm rot="18444692">
            <a:off x="2963705" y="5809888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AAF1A-DE92-6EF6-BF09-21FAD6413070}"/>
              </a:ext>
            </a:extLst>
          </p:cNvPr>
          <p:cNvSpPr txBox="1"/>
          <p:nvPr/>
        </p:nvSpPr>
        <p:spPr>
          <a:xfrm>
            <a:off x="2450447" y="6249003"/>
            <a:ext cx="143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SPACE: </a:t>
            </a:r>
            <a:r>
              <a:rPr lang="ko-KR" altLang="en-US" dirty="0"/>
              <a:t>점프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406BAE-5DAF-F393-51A0-B299C9A453ED}"/>
              </a:ext>
            </a:extLst>
          </p:cNvPr>
          <p:cNvSpPr/>
          <p:nvPr/>
        </p:nvSpPr>
        <p:spPr>
          <a:xfrm>
            <a:off x="10066936" y="3360889"/>
            <a:ext cx="1686560" cy="27635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483230-71FE-9D43-B8A2-6D6CD0247AFA}"/>
              </a:ext>
            </a:extLst>
          </p:cNvPr>
          <p:cNvCxnSpPr>
            <a:cxnSpLocks/>
          </p:cNvCxnSpPr>
          <p:nvPr/>
        </p:nvCxnSpPr>
        <p:spPr>
          <a:xfrm>
            <a:off x="10106025" y="4364574"/>
            <a:ext cx="1613689" cy="185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F8CC32C-45BF-1065-075D-17FCCC1AAFC8}"/>
              </a:ext>
            </a:extLst>
          </p:cNvPr>
          <p:cNvCxnSpPr>
            <a:cxnSpLocks/>
          </p:cNvCxnSpPr>
          <p:nvPr/>
        </p:nvCxnSpPr>
        <p:spPr>
          <a:xfrm>
            <a:off x="10910216" y="3360889"/>
            <a:ext cx="0" cy="10222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F71624-3C3B-FBF8-B121-B13ECE27EC4B}"/>
              </a:ext>
            </a:extLst>
          </p:cNvPr>
          <p:cNvSpPr txBox="1"/>
          <p:nvPr/>
        </p:nvSpPr>
        <p:spPr>
          <a:xfrm>
            <a:off x="8300133" y="620835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이동</a:t>
            </a:r>
            <a:r>
              <a:rPr lang="en-US" altLang="ko-KR" dirty="0"/>
              <a:t>: </a:t>
            </a:r>
            <a:r>
              <a:rPr lang="ko-KR" altLang="en-US" dirty="0"/>
              <a:t>시점 이동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545FC40-04AD-F1B2-4C7E-2D231E51DF3A}"/>
              </a:ext>
            </a:extLst>
          </p:cNvPr>
          <p:cNvSpPr txBox="1"/>
          <p:nvPr/>
        </p:nvSpPr>
        <p:spPr>
          <a:xfrm>
            <a:off x="8300133" y="2551372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LBUTTON</a:t>
            </a:r>
            <a:r>
              <a:rPr lang="en-US" altLang="ko-KR"/>
              <a:t>: </a:t>
            </a:r>
            <a:r>
              <a:rPr lang="ko-KR" altLang="en-US" dirty="0"/>
              <a:t>일반 공격</a:t>
            </a:r>
          </a:p>
        </p:txBody>
      </p:sp>
      <p:sp>
        <p:nvSpPr>
          <p:cNvPr id="1027" name="화살표: 오른쪽 1026">
            <a:extLst>
              <a:ext uri="{FF2B5EF4-FFF2-40B4-BE49-F238E27FC236}">
                <a16:creationId xmlns:a16="http://schemas.microsoft.com/office/drawing/2014/main" id="{4699A068-B1AF-0632-6705-19704A979029}"/>
              </a:ext>
            </a:extLst>
          </p:cNvPr>
          <p:cNvSpPr/>
          <p:nvPr/>
        </p:nvSpPr>
        <p:spPr>
          <a:xfrm rot="3436728">
            <a:off x="9669121" y="3450216"/>
            <a:ext cx="1167561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화살표: 오른쪽 1027">
            <a:extLst>
              <a:ext uri="{FF2B5EF4-FFF2-40B4-BE49-F238E27FC236}">
                <a16:creationId xmlns:a16="http://schemas.microsoft.com/office/drawing/2014/main" id="{FDC49C62-77DB-11FC-36C0-CE0BC46FEA17}"/>
              </a:ext>
            </a:extLst>
          </p:cNvPr>
          <p:cNvSpPr/>
          <p:nvPr/>
        </p:nvSpPr>
        <p:spPr>
          <a:xfrm rot="18444692">
            <a:off x="9753742" y="5674701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5F889-AC0B-2B35-DE6D-D39BD5417DDB}"/>
              </a:ext>
            </a:extLst>
          </p:cNvPr>
          <p:cNvSpPr/>
          <p:nvPr/>
        </p:nvSpPr>
        <p:spPr>
          <a:xfrm>
            <a:off x="29362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9A64C53-2E67-1CD2-FDD2-B76104A762AF}"/>
              </a:ext>
            </a:extLst>
          </p:cNvPr>
          <p:cNvSpPr/>
          <p:nvPr/>
        </p:nvSpPr>
        <p:spPr>
          <a:xfrm rot="8200949">
            <a:off x="2988924" y="3876738"/>
            <a:ext cx="2261222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FACA4-5833-66D1-AA13-839D84713ACD}"/>
              </a:ext>
            </a:extLst>
          </p:cNvPr>
          <p:cNvSpPr txBox="1"/>
          <p:nvPr/>
        </p:nvSpPr>
        <p:spPr>
          <a:xfrm>
            <a:off x="4940351" y="257408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F: </a:t>
            </a:r>
            <a:r>
              <a:rPr lang="ko-KR" altLang="en-US" dirty="0"/>
              <a:t>상호작용</a:t>
            </a:r>
          </a:p>
        </p:txBody>
      </p:sp>
    </p:spTree>
    <p:extLst>
      <p:ext uri="{BB962C8B-B14F-4D97-AF65-F5344CB8AC3E}">
        <p14:creationId xmlns:p14="http://schemas.microsoft.com/office/powerpoint/2010/main" val="54595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개발 환경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ACF93486-02BB-4898-A177-DACEB2D0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535" y="697572"/>
            <a:ext cx="2091710" cy="6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7E5AA7B-6C48-C122-3271-2E64E831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915" y="1339093"/>
            <a:ext cx="1778697" cy="111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FDE5647-7702-4DA5-5251-E46BA6E5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311876"/>
            <a:ext cx="2063103" cy="206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무료 아이콘">
            <a:extLst>
              <a:ext uri="{FF2B5EF4-FFF2-40B4-BE49-F238E27FC236}">
                <a16:creationId xmlns:a16="http://schemas.microsoft.com/office/drawing/2014/main" id="{C6FE02F9-9D0B-5832-C1CF-3B45DE5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10" y="3695823"/>
            <a:ext cx="2248275" cy="2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uidelines for Using Unity Trademarks - Unity">
            <a:extLst>
              <a:ext uri="{FF2B5EF4-FFF2-40B4-BE49-F238E27FC236}">
                <a16:creationId xmlns:a16="http://schemas.microsoft.com/office/drawing/2014/main" id="{9869A88B-CA7A-5330-467B-3E0DC736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161627"/>
            <a:ext cx="1036965" cy="3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42" name="Picture 18" descr="fmod-logo-sound-design-oddbird | OddBird">
            <a:extLst>
              <a:ext uri="{FF2B5EF4-FFF2-40B4-BE49-F238E27FC236}">
                <a16:creationId xmlns:a16="http://schemas.microsoft.com/office/drawing/2014/main" id="{3850AFE5-8948-7767-8F79-4942D1A8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370143"/>
            <a:ext cx="2052346" cy="69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662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77B41B82-D5A8-5CAE-F2FB-E0030A920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064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기술적 요소 및 중점 연구분야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9B1D3-C136-9457-9D55-03B77470976A}"/>
              </a:ext>
            </a:extLst>
          </p:cNvPr>
          <p:cNvSpPr txBox="1"/>
          <p:nvPr/>
        </p:nvSpPr>
        <p:spPr>
          <a:xfrm>
            <a:off x="792480" y="1768642"/>
            <a:ext cx="7661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2800" dirty="0"/>
              <a:t>DirectX 12 </a:t>
            </a:r>
            <a:r>
              <a:rPr lang="ko-KR" altLang="en-US" sz="2800" dirty="0"/>
              <a:t>멀티 스레드 렌더링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dirty="0"/>
              <a:t>여러 개의 스레드와 커맨드 리스트를 사용하여 효과적인 렌더링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73ACC-5CAA-E314-C9B3-D515B840F395}"/>
              </a:ext>
            </a:extLst>
          </p:cNvPr>
          <p:cNvSpPr txBox="1"/>
          <p:nvPr/>
        </p:nvSpPr>
        <p:spPr>
          <a:xfrm>
            <a:off x="792480" y="2951946"/>
            <a:ext cx="68387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셰이더를</a:t>
            </a:r>
            <a:r>
              <a:rPr lang="ko-KR" altLang="en-US" sz="2800" dirty="0"/>
              <a:t> 이용한 환경효과 및 시각처리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블러링을</a:t>
            </a:r>
            <a:r>
              <a:rPr lang="ko-KR" altLang="en-US" dirty="0"/>
              <a:t> 이용한 시각처리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파티클</a:t>
            </a:r>
            <a:r>
              <a:rPr lang="en-US" altLang="ko-KR" dirty="0"/>
              <a:t>, </a:t>
            </a:r>
            <a:r>
              <a:rPr lang="ko-KR" altLang="en-US" dirty="0"/>
              <a:t>스트림 출력을 이용한 인스턴스 던전 내 환경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9A557-F0D5-C69A-F2D6-CBCDA1F2E7EC}"/>
              </a:ext>
            </a:extLst>
          </p:cNvPr>
          <p:cNvSpPr txBox="1"/>
          <p:nvPr/>
        </p:nvSpPr>
        <p:spPr>
          <a:xfrm>
            <a:off x="792480" y="4135250"/>
            <a:ext cx="68820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IOCP</a:t>
            </a:r>
            <a:r>
              <a:rPr lang="ko-KR" altLang="en-US" sz="2800" dirty="0"/>
              <a:t>를 활용한 </a:t>
            </a:r>
            <a:r>
              <a:rPr lang="en-US" altLang="ko-KR" sz="2800" dirty="0"/>
              <a:t>MORPG </a:t>
            </a:r>
            <a:r>
              <a:rPr lang="ko-KR" altLang="en-US" sz="2800" dirty="0"/>
              <a:t>게임 서버 구현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C++</a:t>
            </a:r>
            <a:r>
              <a:rPr lang="ko-KR" altLang="en-US" dirty="0"/>
              <a:t> </a:t>
            </a:r>
            <a:r>
              <a:rPr lang="en-US" altLang="ko-KR" dirty="0"/>
              <a:t>IOCP</a:t>
            </a:r>
            <a:r>
              <a:rPr lang="ko-KR" altLang="en-US" dirty="0"/>
              <a:t> 서버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섹터 분할</a:t>
            </a:r>
            <a:r>
              <a:rPr lang="en-US" altLang="ko-KR" dirty="0"/>
              <a:t>, </a:t>
            </a:r>
            <a:r>
              <a:rPr lang="ko-KR" altLang="en-US" dirty="0"/>
              <a:t>시야 처리</a:t>
            </a:r>
            <a:r>
              <a:rPr lang="en-US" altLang="ko-KR" dirty="0"/>
              <a:t>, </a:t>
            </a:r>
            <a:r>
              <a:rPr lang="ko-KR" altLang="en-US" dirty="0"/>
              <a:t>게임 룸 분할을 적용하여 서버 부하 감소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224D6-7E47-2697-E194-1B9A28886CE8}"/>
              </a:ext>
            </a:extLst>
          </p:cNvPr>
          <p:cNvSpPr txBox="1"/>
          <p:nvPr/>
        </p:nvSpPr>
        <p:spPr>
          <a:xfrm>
            <a:off x="792480" y="5318554"/>
            <a:ext cx="71962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4. 3D </a:t>
            </a:r>
            <a:r>
              <a:rPr lang="ko-KR" altLang="en-US" sz="2800" dirty="0"/>
              <a:t>애니메이션 출력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스키닝</a:t>
            </a:r>
            <a:r>
              <a:rPr lang="ko-KR" altLang="en-US" dirty="0"/>
              <a:t> 애니메이션을 이용한 캐릭터</a:t>
            </a:r>
            <a:r>
              <a:rPr lang="en-US" altLang="ko-KR" dirty="0"/>
              <a:t>, </a:t>
            </a:r>
            <a:r>
              <a:rPr lang="ko-KR" altLang="en-US" dirty="0"/>
              <a:t>적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이용하여 자연스러운 애니메이션 전환 구현</a:t>
            </a:r>
          </a:p>
        </p:txBody>
      </p:sp>
    </p:spTree>
    <p:extLst>
      <p:ext uri="{BB962C8B-B14F-4D97-AF65-F5344CB8AC3E}">
        <p14:creationId xmlns:p14="http://schemas.microsoft.com/office/powerpoint/2010/main" val="728019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8A94063-EA3B-E1DB-DABD-9688CA52C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개인별 준비 현황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9D7C221-AF33-A703-C96B-56CFF75F7992}"/>
              </a:ext>
            </a:extLst>
          </p:cNvPr>
          <p:cNvGraphicFramePr>
            <a:graphicFrameLocks noGrp="1"/>
          </p:cNvGraphicFramePr>
          <p:nvPr/>
        </p:nvGraphicFramePr>
        <p:xfrm>
          <a:off x="939801" y="2331364"/>
          <a:ext cx="10312398" cy="32854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7466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773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2432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게임수학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게임수학 수강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기초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 서버 프로그래밍 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675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E0E539E4-F35C-DA08-5440-42315FDBE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65385-CB16-10D3-6D17-34945397CB7F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역할 분담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7010EBD-5BCF-BD6D-7B73-5F78AF5E5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2978"/>
              </p:ext>
            </p:extLst>
          </p:nvPr>
        </p:nvGraphicFramePr>
        <p:xfrm>
          <a:off x="177799" y="2209799"/>
          <a:ext cx="11836401" cy="37591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45467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945467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945467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76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2905694"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HLSL</a:t>
                      </a:r>
                      <a:r>
                        <a:rPr lang="ko-KR" altLang="en-US" dirty="0"/>
                        <a:t>을 이용한 </a:t>
                      </a:r>
                      <a:r>
                        <a:rPr lang="ko-KR" altLang="en-US" dirty="0" err="1"/>
                        <a:t>블러링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파티클</a:t>
                      </a:r>
                      <a:r>
                        <a:rPr lang="ko-KR" altLang="en-US" dirty="0"/>
                        <a:t> 등의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HLSL</a:t>
                      </a:r>
                      <a:r>
                        <a:rPr lang="ko-KR" altLang="en-US" dirty="0"/>
                        <a:t>을 이용한 조명 처리</a:t>
                      </a:r>
                      <a:endParaRPr lang="en-US" altLang="ko-KR" dirty="0"/>
                    </a:p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그림자 </a:t>
                      </a:r>
                      <a:r>
                        <a:rPr lang="ko-KR" altLang="en-US" dirty="0" err="1"/>
                        <a:t>맵을</a:t>
                      </a:r>
                      <a:r>
                        <a:rPr lang="ko-KR" altLang="en-US" dirty="0"/>
                        <a:t> 이용한 그림자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Unity Asset</a:t>
                      </a:r>
                      <a:r>
                        <a:rPr lang="ko-KR" altLang="en-US" dirty="0"/>
                        <a:t>을 활용하여 애니메이션 구현 및 </a:t>
                      </a:r>
                      <a:r>
                        <a:rPr lang="ko-KR" altLang="en-US" dirty="0" err="1"/>
                        <a:t>블렌딩</a:t>
                      </a:r>
                      <a:endParaRPr lang="en-US" altLang="ko-KR" dirty="0"/>
                    </a:p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DirectX 12 </a:t>
                      </a:r>
                      <a:r>
                        <a:rPr lang="ko-KR" altLang="en-US" dirty="0"/>
                        <a:t>멀티 스레드 렌더링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IOCP</a:t>
                      </a:r>
                      <a:r>
                        <a:rPr lang="ko-KR" altLang="en-US" dirty="0"/>
                        <a:t> 모델을 이용한 다중접속 서버 구현</a:t>
                      </a:r>
                      <a:endParaRPr lang="en-US" altLang="ko-KR" dirty="0"/>
                    </a:p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 사용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충돌 등 물리 처리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90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05DB0A8-CC24-1167-F491-220F6C1E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개발 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22079D-9838-664C-5CC9-6B65485B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3575"/>
            <a:ext cx="12192000" cy="34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6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780C21-0EE1-F527-08E1-87D34F18B510}"/>
              </a:ext>
            </a:extLst>
          </p:cNvPr>
          <p:cNvSpPr txBox="1"/>
          <p:nvPr/>
        </p:nvSpPr>
        <p:spPr>
          <a:xfrm>
            <a:off x="792480" y="649645"/>
            <a:ext cx="6527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중간평가 전 개발 예정사항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7AEB8-A7FC-09D8-C129-4373EE151AF3}"/>
              </a:ext>
            </a:extLst>
          </p:cNvPr>
          <p:cNvSpPr txBox="1"/>
          <p:nvPr/>
        </p:nvSpPr>
        <p:spPr>
          <a:xfrm>
            <a:off x="792480" y="1768642"/>
            <a:ext cx="6396303" cy="1423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/>
              <a:t>인게임</a:t>
            </a:r>
            <a:r>
              <a:rPr lang="ko-KR" altLang="en-US" sz="2400" b="1" dirty="0"/>
              <a:t> 씬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탑</a:t>
            </a:r>
            <a:r>
              <a:rPr lang="en-US" altLang="ko-KR" sz="2400" b="1" dirty="0"/>
              <a:t>)</a:t>
            </a:r>
            <a:r>
              <a:rPr lang="en-US" altLang="ko-KR" sz="2400" dirty="0"/>
              <a:t> </a:t>
            </a:r>
            <a:r>
              <a:rPr lang="ko-KR" altLang="en-US" sz="2400" dirty="0"/>
              <a:t>구현 완료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파티 매칭 후 인스턴스 던전 진입</a:t>
            </a:r>
            <a:r>
              <a:rPr lang="en-US" altLang="ko-KR" dirty="0"/>
              <a:t>, </a:t>
            </a:r>
            <a:r>
              <a:rPr lang="ko-KR" altLang="en-US" dirty="0"/>
              <a:t>던전 랜덤 환경 생성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인스턴스 던전 내 몬스터와 전투</a:t>
            </a:r>
            <a:r>
              <a:rPr lang="en-US" altLang="ko-KR" dirty="0"/>
              <a:t>, </a:t>
            </a:r>
            <a:r>
              <a:rPr lang="ko-KR" altLang="en-US" dirty="0"/>
              <a:t>승리 시 다음 던전 진입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F7091-FAE2-9A47-7965-8F4828F14C57}"/>
              </a:ext>
            </a:extLst>
          </p:cNvPr>
          <p:cNvSpPr txBox="1"/>
          <p:nvPr/>
        </p:nvSpPr>
        <p:spPr>
          <a:xfrm>
            <a:off x="1242305" y="3192430"/>
            <a:ext cx="4424609" cy="1245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클라이언트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캐릭터</a:t>
            </a:r>
            <a:r>
              <a:rPr lang="en-US" altLang="ko-KR" sz="1600" dirty="0"/>
              <a:t>, </a:t>
            </a:r>
            <a:r>
              <a:rPr lang="ko-KR" altLang="en-US" sz="1600" dirty="0"/>
              <a:t>몬스터 렌더링 및 애니메이션 적용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스트림 출력을 이용한 탑 내 환경 표현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07DCC-95A4-7430-241B-262651FD546F}"/>
              </a:ext>
            </a:extLst>
          </p:cNvPr>
          <p:cNvSpPr txBox="1"/>
          <p:nvPr/>
        </p:nvSpPr>
        <p:spPr>
          <a:xfrm>
            <a:off x="1242304" y="4437451"/>
            <a:ext cx="5112297" cy="1245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서버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플레이어와 지형</a:t>
            </a:r>
            <a:r>
              <a:rPr lang="en-US" altLang="ko-KR" sz="1600" dirty="0"/>
              <a:t>, </a:t>
            </a:r>
            <a:r>
              <a:rPr lang="ko-KR" altLang="en-US" sz="1600" dirty="0"/>
              <a:t>플레이어와 적 사이의 충돌 처리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적 </a:t>
            </a:r>
            <a:r>
              <a:rPr lang="ko-KR" altLang="en-US" sz="1600" dirty="0" err="1"/>
              <a:t>길찾기</a:t>
            </a:r>
            <a:r>
              <a:rPr lang="ko-KR" altLang="en-US" sz="1600" dirty="0"/>
              <a:t> 및 행동</a:t>
            </a:r>
            <a:endParaRPr lang="ko-KR" altLang="en-US" sz="1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A71EF8E3-9AA6-3FCC-684B-3B6991D9F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742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3231F9-7D4A-06FD-3E87-28531AEE5D4F}"/>
              </a:ext>
            </a:extLst>
          </p:cNvPr>
          <p:cNvSpPr txBox="1"/>
          <p:nvPr/>
        </p:nvSpPr>
        <p:spPr>
          <a:xfrm>
            <a:off x="4464784" y="2069431"/>
            <a:ext cx="3461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감사합니다</a:t>
            </a:r>
            <a:r>
              <a:rPr lang="en-US" altLang="ko-KR" sz="4800" b="1" dirty="0"/>
              <a:t>!</a:t>
            </a:r>
            <a:endParaRPr lang="ko-KR" altLang="en-US" sz="4800" b="1" dirty="0"/>
          </a:p>
        </p:txBody>
      </p:sp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01C80F-66AC-8BC8-944D-F67D41E89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0533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851AD1-DD76-5CF2-B46A-D352496B9646}"/>
              </a:ext>
            </a:extLst>
          </p:cNvPr>
          <p:cNvSpPr txBox="1"/>
          <p:nvPr/>
        </p:nvSpPr>
        <p:spPr>
          <a:xfrm>
            <a:off x="792480" y="2261814"/>
            <a:ext cx="108590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배경 이미지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2"/>
              </a:rPr>
              <a:t>https://www.deviantart.com/natali-hall/art/the-Dark-Tower-fanart-881643850</a:t>
            </a:r>
            <a:endParaRPr lang="en-US" altLang="ko-KR" sz="1200" dirty="0"/>
          </a:p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3"/>
              </a:rPr>
              <a:t>https://github.com/logos</a:t>
            </a:r>
            <a:endParaRPr lang="en-US" altLang="ko-KR" sz="1200" dirty="0"/>
          </a:p>
          <a:p>
            <a:r>
              <a:rPr lang="ko-KR" altLang="en-US" sz="1200" dirty="0"/>
              <a:t>유니티 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4"/>
              </a:rPr>
              <a:t>https://unity.com/kr</a:t>
            </a:r>
            <a:endParaRPr lang="en-US" altLang="ko-KR" sz="1200" dirty="0"/>
          </a:p>
          <a:p>
            <a:r>
              <a:rPr lang="en-US" altLang="ko-KR" sz="1200" dirty="0"/>
              <a:t>Visual Studio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5"/>
              </a:rPr>
              <a:t>https://visualstudio.Microsoft.com/ko/</a:t>
            </a:r>
            <a:endParaRPr lang="en-US" altLang="ko-KR" sz="1200" dirty="0"/>
          </a:p>
          <a:p>
            <a:r>
              <a:rPr lang="en-US" altLang="ko-KR" sz="1200" dirty="0" err="1"/>
              <a:t>fmod</a:t>
            </a:r>
            <a:r>
              <a:rPr lang="en-US" altLang="ko-KR" sz="1200" dirty="0"/>
              <a:t>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6"/>
              </a:rPr>
              <a:t>https://www.fmod.com/attribution</a:t>
            </a:r>
            <a:endParaRPr lang="en-US" altLang="ko-KR" sz="1200" dirty="0"/>
          </a:p>
          <a:p>
            <a:r>
              <a:rPr lang="en-US" altLang="ko-KR" sz="1200" dirty="0"/>
              <a:t>Lua script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7"/>
              </a:rPr>
              <a:t>https://www.lua.org/images/</a:t>
            </a:r>
            <a:endParaRPr lang="en-US" altLang="ko-KR" sz="1200" dirty="0"/>
          </a:p>
          <a:p>
            <a:r>
              <a:rPr lang="ko-KR" altLang="en-US" sz="1200" b="0" i="0" dirty="0">
                <a:effectLst/>
              </a:rPr>
              <a:t>바벨탑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8"/>
              </a:rPr>
              <a:t>https://www.israel-a-history-of.com/tower-of-babel.html israel-a-history-of.com</a:t>
            </a:r>
            <a:r>
              <a:rPr lang="en-US" altLang="ko-KR" sz="1200" b="0" i="0" dirty="0">
                <a:effectLst/>
              </a:rPr>
              <a:t> </a:t>
            </a:r>
          </a:p>
          <a:p>
            <a:r>
              <a:rPr lang="ko-KR" altLang="en-US" sz="1200" b="0" i="0" dirty="0">
                <a:effectLst/>
              </a:rPr>
              <a:t>캐릭터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9"/>
              </a:rPr>
              <a:t>https://assetstore.unity.com/packages/3d/characters/humanoids/atart-character-bundle-198121#publisher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ATART </a:t>
            </a:r>
          </a:p>
          <a:p>
            <a:r>
              <a:rPr lang="ko-KR" altLang="en-US" sz="1200" b="0" i="0" dirty="0">
                <a:effectLst/>
              </a:rPr>
              <a:t>몬스터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0"/>
              </a:rPr>
              <a:t>https://assetstore.unity.com/packages/3d/characters/humanoids/fantasy/undead-pack-43662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Villains for Hire </a:t>
            </a:r>
          </a:p>
          <a:p>
            <a:r>
              <a:rPr lang="ko-KR" altLang="en-US" sz="1200" b="0" i="0" dirty="0" err="1">
                <a:effectLst/>
              </a:rPr>
              <a:t>보스몬스터</a:t>
            </a:r>
            <a:r>
              <a:rPr lang="ko-KR" altLang="en-US" sz="1200" b="0" i="0" dirty="0">
                <a:effectLst/>
              </a:rPr>
              <a:t>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1"/>
              </a:rPr>
              <a:t>https://assetstore.unity.com/packages/3d/characters/centaurboss-187871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Hit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AF84D-1066-9D05-A161-A8C8933E9C5E}"/>
              </a:ext>
            </a:extLst>
          </p:cNvPr>
          <p:cNvSpPr txBox="1"/>
          <p:nvPr/>
        </p:nvSpPr>
        <p:spPr>
          <a:xfrm>
            <a:off x="792480" y="649645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리소스 출처</a:t>
            </a:r>
          </a:p>
        </p:txBody>
      </p:sp>
    </p:spTree>
    <p:extLst>
      <p:ext uri="{BB962C8B-B14F-4D97-AF65-F5344CB8AC3E}">
        <p14:creationId xmlns:p14="http://schemas.microsoft.com/office/powerpoint/2010/main" val="109534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09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연구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B861-9EED-BF34-18CC-9F46D3663B04}"/>
              </a:ext>
            </a:extLst>
          </p:cNvPr>
          <p:cNvSpPr txBox="1"/>
          <p:nvPr/>
        </p:nvSpPr>
        <p:spPr>
          <a:xfrm>
            <a:off x="1022814" y="1690688"/>
            <a:ext cx="6886229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DirectX 12 </a:t>
            </a:r>
            <a:r>
              <a:rPr lang="ko-KR" altLang="en-US" sz="2400" dirty="0"/>
              <a:t>멀티 스레드 렌더링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/>
              <a:t>셰이더를</a:t>
            </a:r>
            <a:r>
              <a:rPr lang="ko-KR" altLang="en-US" sz="2400" dirty="0"/>
              <a:t> 이용한 환경효과 및 시각처리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IOCP</a:t>
            </a:r>
            <a:r>
              <a:rPr lang="ko-KR" altLang="en-US" sz="2400" dirty="0"/>
              <a:t>를 활용한 </a:t>
            </a:r>
            <a:r>
              <a:rPr lang="en-US" altLang="ko-KR" sz="2400" dirty="0"/>
              <a:t>MORPG </a:t>
            </a:r>
            <a:r>
              <a:rPr lang="ko-KR" altLang="en-US" sz="2400" dirty="0"/>
              <a:t>게임 서버 구현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출력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6636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D23360-67D0-D87F-D02B-E625C97165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98B60-86F4-C987-6045-6B6B53125FC7}"/>
              </a:ext>
            </a:extLst>
          </p:cNvPr>
          <p:cNvSpPr txBox="1"/>
          <p:nvPr/>
        </p:nvSpPr>
        <p:spPr>
          <a:xfrm>
            <a:off x="495749" y="1622596"/>
            <a:ext cx="112005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effectLst/>
                <a:latin typeface="+mj-lt"/>
              </a:rPr>
              <a:t>불가사의한 탑 </a:t>
            </a:r>
            <a:r>
              <a:rPr lang="en-US" altLang="ko-KR" sz="2400" b="0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바벨</a:t>
            </a:r>
            <a:r>
              <a:rPr lang="en-US" altLang="ko-KR" sz="2400" b="0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의 꼭대기인 </a:t>
            </a:r>
            <a:r>
              <a:rPr lang="en-US" altLang="ko-KR" sz="2400" b="1" i="0" dirty="0">
                <a:effectLst/>
                <a:latin typeface="+mj-lt"/>
              </a:rPr>
              <a:t>'</a:t>
            </a:r>
            <a:r>
              <a:rPr lang="ko-KR" altLang="en-US" sz="2400" b="1" i="0" dirty="0" err="1">
                <a:effectLst/>
                <a:latin typeface="+mj-lt"/>
              </a:rPr>
              <a:t>세상끝</a:t>
            </a:r>
            <a:r>
              <a:rPr lang="en-US" altLang="ko-KR" sz="2400" b="1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에는 신의 비밀이 숨겨져 있다고 한다</a:t>
            </a:r>
            <a:r>
              <a:rPr lang="en-US" altLang="ko-KR" sz="2400" b="0" i="0" dirty="0">
                <a:effectLst/>
                <a:latin typeface="+mj-lt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75BBE-7258-3B3E-548B-5042B664B9DC}"/>
              </a:ext>
            </a:extLst>
          </p:cNvPr>
          <p:cNvSpPr txBox="1"/>
          <p:nvPr/>
        </p:nvSpPr>
        <p:spPr>
          <a:xfrm>
            <a:off x="1821674" y="2603630"/>
            <a:ext cx="8548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effectLst/>
                <a:latin typeface="+mj-lt"/>
              </a:rPr>
              <a:t>그러나 신의 비밀을 파헤치고자 탑에 오른 모험가들은</a:t>
            </a:r>
            <a:endParaRPr lang="en-US" altLang="ko-KR" sz="2400" b="0" i="0" dirty="0">
              <a:effectLst/>
              <a:latin typeface="+mj-lt"/>
            </a:endParaRPr>
          </a:p>
          <a:p>
            <a:pPr algn="ctr"/>
            <a:r>
              <a:rPr lang="ko-KR" altLang="en-US" sz="2400" dirty="0">
                <a:latin typeface="+mj-lt"/>
              </a:rPr>
              <a:t>전부</a:t>
            </a:r>
            <a:r>
              <a:rPr lang="ko-KR" altLang="en-US" sz="2400" b="0" i="0" dirty="0">
                <a:effectLst/>
                <a:latin typeface="+mj-lt"/>
              </a:rPr>
              <a:t> 탑을 지키는 수호자들의 공격을 받아 돌아오지 못했다</a:t>
            </a:r>
            <a:r>
              <a:rPr lang="en-US" altLang="ko-KR" sz="2400" b="0" i="0" dirty="0">
                <a:effectLst/>
                <a:latin typeface="+mj-lt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90EC9-399F-82F9-3A89-87DBC492FC85}"/>
              </a:ext>
            </a:extLst>
          </p:cNvPr>
          <p:cNvSpPr txBox="1"/>
          <p:nvPr/>
        </p:nvSpPr>
        <p:spPr>
          <a:xfrm>
            <a:off x="1590600" y="4024854"/>
            <a:ext cx="9010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0" i="0" dirty="0">
                <a:effectLst/>
                <a:latin typeface="+mj-lt"/>
              </a:rPr>
              <a:t>서로 협력하여 탑을 오르고 </a:t>
            </a:r>
            <a:r>
              <a:rPr lang="en-US" altLang="ko-KR" sz="3200" b="1" i="0" dirty="0">
                <a:effectLst/>
                <a:latin typeface="+mj-lt"/>
              </a:rPr>
              <a:t>‘</a:t>
            </a:r>
            <a:r>
              <a:rPr lang="ko-KR" altLang="en-US" sz="3200" b="1" i="0" dirty="0" err="1">
                <a:effectLst/>
                <a:latin typeface="+mj-lt"/>
              </a:rPr>
              <a:t>세상끝</a:t>
            </a:r>
            <a:r>
              <a:rPr lang="en-US" altLang="ko-KR" sz="3200" b="1" i="0" dirty="0">
                <a:effectLst/>
                <a:latin typeface="+mj-lt"/>
              </a:rPr>
              <a:t>’</a:t>
            </a:r>
            <a:r>
              <a:rPr lang="ko-KR" altLang="en-US" sz="3200" b="0" i="0" dirty="0">
                <a:effectLst/>
                <a:latin typeface="+mj-lt"/>
              </a:rPr>
              <a:t>에 도달하라</a:t>
            </a:r>
            <a:r>
              <a:rPr lang="en-US" altLang="ko-KR" sz="3200" b="0" i="0" dirty="0">
                <a:effectLst/>
                <a:latin typeface="+mj-lt"/>
              </a:rPr>
              <a:t>!</a:t>
            </a:r>
            <a:endParaRPr lang="ko-KR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177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77CB95-0F1E-1755-EDDC-4B0C4B0D596F}"/>
              </a:ext>
            </a:extLst>
          </p:cNvPr>
          <p:cNvSpPr/>
          <p:nvPr/>
        </p:nvSpPr>
        <p:spPr>
          <a:xfrm>
            <a:off x="6230219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119277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2D5D2DAC-3953-0395-DBB5-ED59D6821858}"/>
              </a:ext>
            </a:extLst>
          </p:cNvPr>
          <p:cNvSpPr txBox="1">
            <a:spLocks/>
          </p:cNvSpPr>
          <p:nvPr/>
        </p:nvSpPr>
        <p:spPr>
          <a:xfrm>
            <a:off x="1337544" y="5630562"/>
            <a:ext cx="358267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/>
              <a:t>다른 플레이어들과 파티 매칭</a:t>
            </a:r>
            <a:endParaRPr lang="ko-KR" altLang="en-US" sz="2000" dirty="0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4DFFEA1C-AF7A-FD28-B73C-A07BC958BE5A}"/>
              </a:ext>
            </a:extLst>
          </p:cNvPr>
          <p:cNvSpPr txBox="1">
            <a:spLocks/>
          </p:cNvSpPr>
          <p:nvPr/>
        </p:nvSpPr>
        <p:spPr>
          <a:xfrm>
            <a:off x="6747284" y="5652829"/>
            <a:ext cx="4628497" cy="515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인스턴스 던전 클리어 후 다음 층 진입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3A06435F-4ABB-CB73-2969-F8BAF300F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21" y="4041416"/>
            <a:ext cx="2654736" cy="1541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A9F39F-50A8-A57B-AB57-A12759B49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80" y="4767347"/>
            <a:ext cx="769633" cy="6039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373B15-B7D3-B4BC-5095-A702FC6AF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44" y="4575758"/>
            <a:ext cx="505255" cy="4872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ED7719A-0B5C-FCDD-5A76-513DB4F0E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12" y="4137142"/>
            <a:ext cx="576261" cy="6039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B06157-F651-927F-17A7-932B60728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8" y="4306361"/>
            <a:ext cx="607548" cy="603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81B75E-F8E4-3447-F261-077CAD875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64" y="4944576"/>
            <a:ext cx="840224" cy="6039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84A076D-5911-35B9-111B-C8408C7E9A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39" y="4312661"/>
            <a:ext cx="550075" cy="4872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0214D4-8075-A2B3-CE89-54068ABA5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6" y="4767347"/>
            <a:ext cx="505255" cy="48721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741EEE-7F60-E1D3-BBB1-DDCD8E103CD7}"/>
              </a:ext>
            </a:extLst>
          </p:cNvPr>
          <p:cNvSpPr/>
          <p:nvPr/>
        </p:nvSpPr>
        <p:spPr>
          <a:xfrm>
            <a:off x="8778847" y="4769822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9100C7-8535-6ED5-C1A6-B2B5F78BE10C}"/>
              </a:ext>
            </a:extLst>
          </p:cNvPr>
          <p:cNvSpPr/>
          <p:nvPr/>
        </p:nvSpPr>
        <p:spPr>
          <a:xfrm>
            <a:off x="6534385" y="476131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pic>
        <p:nvPicPr>
          <p:cNvPr id="25" name="내용 개체 틀 8">
            <a:extLst>
              <a:ext uri="{FF2B5EF4-FFF2-40B4-BE49-F238E27FC236}">
                <a16:creationId xmlns:a16="http://schemas.microsoft.com/office/drawing/2014/main" id="{B7DEB324-4279-7963-30F0-F05776CE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2156098"/>
            <a:ext cx="2654736" cy="15413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0145A4D-3D44-A465-AC8E-A9C400C4E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85" y="2231647"/>
            <a:ext cx="769633" cy="6039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3EF27C9-0549-5245-4EBD-28AC85095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616" y="3071997"/>
            <a:ext cx="505255" cy="4872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B448673-270A-4CD8-3678-821D32551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24" y="2888460"/>
            <a:ext cx="576261" cy="6039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209FCC7-360F-A4C5-02B4-5FE4BAE9E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4" y="2833420"/>
            <a:ext cx="607548" cy="6039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196ABED-212A-F411-4C8F-CB451AD0C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842" y="2955212"/>
            <a:ext cx="840224" cy="6039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E398711-23BE-4C73-4A6B-5B1D7BEA5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26" y="2344040"/>
            <a:ext cx="550075" cy="4872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0FC8A18-692D-FF15-8E49-D11C5C802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66" y="2409610"/>
            <a:ext cx="505255" cy="4872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9AABBB-7CEF-2A6C-B172-B078A5266AA1}"/>
              </a:ext>
            </a:extLst>
          </p:cNvPr>
          <p:cNvSpPr/>
          <p:nvPr/>
        </p:nvSpPr>
        <p:spPr>
          <a:xfrm>
            <a:off x="11283470" y="288450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A864EB-5DFF-C2E5-5F3E-82BA06D1639D}"/>
              </a:ext>
            </a:extLst>
          </p:cNvPr>
          <p:cNvSpPr/>
          <p:nvPr/>
        </p:nvSpPr>
        <p:spPr>
          <a:xfrm>
            <a:off x="9039008" y="2875996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DF06DAD-2A71-59F6-3E15-9E2C57EF629A}"/>
              </a:ext>
            </a:extLst>
          </p:cNvPr>
          <p:cNvSpPr/>
          <p:nvPr/>
        </p:nvSpPr>
        <p:spPr>
          <a:xfrm rot="16852646">
            <a:off x="8273120" y="3790244"/>
            <a:ext cx="1630187" cy="1991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0A99EA-7E03-C728-5A93-761AF4F90500}"/>
              </a:ext>
            </a:extLst>
          </p:cNvPr>
          <p:cNvSpPr/>
          <p:nvPr/>
        </p:nvSpPr>
        <p:spPr>
          <a:xfrm>
            <a:off x="7624998" y="3769207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87B0D5-D7F0-13A5-1152-1A4CAF9F722D}"/>
              </a:ext>
            </a:extLst>
          </p:cNvPr>
          <p:cNvSpPr/>
          <p:nvPr/>
        </p:nvSpPr>
        <p:spPr>
          <a:xfrm>
            <a:off x="10216206" y="3743168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640685-15ED-2B5C-6A6E-8D8C829614A7}"/>
              </a:ext>
            </a:extLst>
          </p:cNvPr>
          <p:cNvSpPr/>
          <p:nvPr/>
        </p:nvSpPr>
        <p:spPr>
          <a:xfrm>
            <a:off x="4220337" y="5024023"/>
            <a:ext cx="1025351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39725B6-C12E-B1EE-3404-50286A59DB95}"/>
              </a:ext>
            </a:extLst>
          </p:cNvPr>
          <p:cNvSpPr/>
          <p:nvPr/>
        </p:nvSpPr>
        <p:spPr>
          <a:xfrm>
            <a:off x="454526" y="2558518"/>
            <a:ext cx="5256775" cy="30392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CCC49B0-4776-661E-5E32-1C6B546D09E0}"/>
              </a:ext>
            </a:extLst>
          </p:cNvPr>
          <p:cNvSpPr/>
          <p:nvPr/>
        </p:nvSpPr>
        <p:spPr>
          <a:xfrm>
            <a:off x="2519032" y="3323656"/>
            <a:ext cx="1036366" cy="18930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701708-3BF4-9C7C-F773-1AD0DA92DA48}"/>
              </a:ext>
            </a:extLst>
          </p:cNvPr>
          <p:cNvSpPr/>
          <p:nvPr/>
        </p:nvSpPr>
        <p:spPr>
          <a:xfrm>
            <a:off x="803054" y="3316155"/>
            <a:ext cx="1036365" cy="18979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F998A56-CF2C-A4DE-42E4-6D92DD80A2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36" y="3351237"/>
            <a:ext cx="1425552" cy="16573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4A7F32-B0D4-E26B-F4C5-82DB2A1429C4}"/>
              </a:ext>
            </a:extLst>
          </p:cNvPr>
          <p:cNvSpPr/>
          <p:nvPr/>
        </p:nvSpPr>
        <p:spPr>
          <a:xfrm>
            <a:off x="803054" y="3026560"/>
            <a:ext cx="1044071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Archer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26695AF-3AC5-6E7D-95F9-02134C175E93}"/>
              </a:ext>
            </a:extLst>
          </p:cNvPr>
          <p:cNvSpPr/>
          <p:nvPr/>
        </p:nvSpPr>
        <p:spPr>
          <a:xfrm>
            <a:off x="2524109" y="3006529"/>
            <a:ext cx="1044071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Warrior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133BAF-8C64-0967-785E-18ED1C73174A}"/>
              </a:ext>
            </a:extLst>
          </p:cNvPr>
          <p:cNvSpPr/>
          <p:nvPr/>
        </p:nvSpPr>
        <p:spPr>
          <a:xfrm>
            <a:off x="4222139" y="3331701"/>
            <a:ext cx="1039929" cy="20903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172043-0734-F49F-822D-1B30AD81D130}"/>
              </a:ext>
            </a:extLst>
          </p:cNvPr>
          <p:cNvSpPr/>
          <p:nvPr/>
        </p:nvSpPr>
        <p:spPr>
          <a:xfrm>
            <a:off x="4219676" y="3313573"/>
            <a:ext cx="1044071" cy="165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26430F-45D7-7FDE-E9A6-E26BBD26D0AC}"/>
              </a:ext>
            </a:extLst>
          </p:cNvPr>
          <p:cNvSpPr/>
          <p:nvPr/>
        </p:nvSpPr>
        <p:spPr>
          <a:xfrm>
            <a:off x="4219676" y="5025779"/>
            <a:ext cx="1044071" cy="1849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15492D-4163-3722-DCF0-A03FB5E12039}"/>
              </a:ext>
            </a:extLst>
          </p:cNvPr>
          <p:cNvSpPr/>
          <p:nvPr/>
        </p:nvSpPr>
        <p:spPr>
          <a:xfrm>
            <a:off x="4220563" y="3014142"/>
            <a:ext cx="1046824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Empty Profile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D38D5-4D92-7649-DBC3-E59401F780AF}"/>
              </a:ext>
            </a:extLst>
          </p:cNvPr>
          <p:cNvSpPr/>
          <p:nvPr/>
        </p:nvSpPr>
        <p:spPr>
          <a:xfrm>
            <a:off x="454525" y="2556803"/>
            <a:ext cx="525677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Play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B69E1DF-D8F5-0E98-46E7-C0BF4A7989A6}"/>
              </a:ext>
            </a:extLst>
          </p:cNvPr>
          <p:cNvSpPr/>
          <p:nvPr/>
        </p:nvSpPr>
        <p:spPr>
          <a:xfrm>
            <a:off x="2652015" y="2586231"/>
            <a:ext cx="890168" cy="2459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8CD07D-0361-631C-4748-52A4F59D6E56}"/>
              </a:ext>
            </a:extLst>
          </p:cNvPr>
          <p:cNvSpPr/>
          <p:nvPr/>
        </p:nvSpPr>
        <p:spPr>
          <a:xfrm>
            <a:off x="803053" y="5224410"/>
            <a:ext cx="1036366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ID: 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00C712-D960-1E0F-56B7-DDD9F0275203}"/>
              </a:ext>
            </a:extLst>
          </p:cNvPr>
          <p:cNvSpPr/>
          <p:nvPr/>
        </p:nvSpPr>
        <p:spPr>
          <a:xfrm>
            <a:off x="2529846" y="5220213"/>
            <a:ext cx="1036364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ID: 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4E7F1F4-CDAD-9C99-79F8-3383E9FA4B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" y="3243668"/>
            <a:ext cx="1644171" cy="18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8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119277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D493B3A1-FDC7-8D2D-3A7F-A0A37F642095}"/>
              </a:ext>
            </a:extLst>
          </p:cNvPr>
          <p:cNvSpPr txBox="1">
            <a:spLocks/>
          </p:cNvSpPr>
          <p:nvPr/>
        </p:nvSpPr>
        <p:spPr>
          <a:xfrm>
            <a:off x="816219" y="5566615"/>
            <a:ext cx="4460350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인스턴스 던전 보상으로 캐릭터 강화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D35C2-07B0-437D-95DC-03ABA52B36A6}"/>
              </a:ext>
            </a:extLst>
          </p:cNvPr>
          <p:cNvSpPr/>
          <p:nvPr/>
        </p:nvSpPr>
        <p:spPr>
          <a:xfrm>
            <a:off x="6230219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8C1DB8D8-E7B5-3826-C01A-8682FE05452F}"/>
              </a:ext>
            </a:extLst>
          </p:cNvPr>
          <p:cNvSpPr txBox="1">
            <a:spLocks/>
          </p:cNvSpPr>
          <p:nvPr/>
        </p:nvSpPr>
        <p:spPr>
          <a:xfrm>
            <a:off x="8220743" y="5659722"/>
            <a:ext cx="2031563" cy="515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더 높은 층 도전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8DF6BC4E-5594-0C8E-A21C-757705A2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21" y="4041416"/>
            <a:ext cx="2654736" cy="15413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30032F-D3C8-792F-48F3-955DF04A3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80" y="4767347"/>
            <a:ext cx="769633" cy="6039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B02B33-2504-167F-A9E3-28F649185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44" y="4575758"/>
            <a:ext cx="505255" cy="4872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B595D-AF92-E170-FB4D-E2748444F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12" y="4137142"/>
            <a:ext cx="576261" cy="6039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B8606A-0624-4172-49E9-FA619F19B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8" y="4306361"/>
            <a:ext cx="607548" cy="6039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202F478-19A0-FBE2-D470-4849E6673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57" y="4978512"/>
            <a:ext cx="840224" cy="603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01408B-E64B-E3E9-C516-03EB84F326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07" y="4391626"/>
            <a:ext cx="550075" cy="487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A2C1FC-2042-BFCD-FA42-52584C86A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6" y="4767347"/>
            <a:ext cx="505255" cy="4872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B10AD5-8964-375D-4FB9-16CD55C362AD}"/>
              </a:ext>
            </a:extLst>
          </p:cNvPr>
          <p:cNvSpPr/>
          <p:nvPr/>
        </p:nvSpPr>
        <p:spPr>
          <a:xfrm>
            <a:off x="8778847" y="4769822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B70874-F408-D895-4DCD-317081296624}"/>
              </a:ext>
            </a:extLst>
          </p:cNvPr>
          <p:cNvSpPr/>
          <p:nvPr/>
        </p:nvSpPr>
        <p:spPr>
          <a:xfrm>
            <a:off x="6534385" y="476131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pic>
        <p:nvPicPr>
          <p:cNvPr id="24" name="내용 개체 틀 8">
            <a:extLst>
              <a:ext uri="{FF2B5EF4-FFF2-40B4-BE49-F238E27FC236}">
                <a16:creationId xmlns:a16="http://schemas.microsoft.com/office/drawing/2014/main" id="{16D0E084-7A4D-5F3E-AED5-3ED81C156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2156098"/>
            <a:ext cx="2654736" cy="15413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2A3057-6729-3C31-C07D-2DAC6A8A6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72" y="2287818"/>
            <a:ext cx="769633" cy="6039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3BF9C52-E919-BDF3-9B72-A765BE23E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616" y="3071997"/>
            <a:ext cx="505255" cy="48721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55CB4-EF49-D98E-7E7E-2D07FBE26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9" y="2491602"/>
            <a:ext cx="576261" cy="6039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A659F3E-C07C-CA61-7D23-63E4F53D8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4" y="2833420"/>
            <a:ext cx="607548" cy="6039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21E5DDC-3839-6703-7F18-2F06B4337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695" y="2834967"/>
            <a:ext cx="840224" cy="6039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1CF3D0E-CFDA-2308-4968-F52355C429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26" y="2344040"/>
            <a:ext cx="550075" cy="48720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D1D5A45-156C-F423-251E-903039028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842" y="2459267"/>
            <a:ext cx="505255" cy="48721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B704A6-6FD0-071E-14BB-4743A4358B06}"/>
              </a:ext>
            </a:extLst>
          </p:cNvPr>
          <p:cNvSpPr/>
          <p:nvPr/>
        </p:nvSpPr>
        <p:spPr>
          <a:xfrm>
            <a:off x="11283470" y="288450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0273A7-F85E-54F5-6471-5A98886FB258}"/>
              </a:ext>
            </a:extLst>
          </p:cNvPr>
          <p:cNvSpPr/>
          <p:nvPr/>
        </p:nvSpPr>
        <p:spPr>
          <a:xfrm>
            <a:off x="9039008" y="2875996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B8C82BE-465B-AD09-5F87-BBDBFDE67DCA}"/>
              </a:ext>
            </a:extLst>
          </p:cNvPr>
          <p:cNvSpPr/>
          <p:nvPr/>
        </p:nvSpPr>
        <p:spPr>
          <a:xfrm rot="16852646">
            <a:off x="8273120" y="3790244"/>
            <a:ext cx="1630187" cy="1991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0F76C4-48BC-2BDF-8A25-109409F9366B}"/>
              </a:ext>
            </a:extLst>
          </p:cNvPr>
          <p:cNvSpPr/>
          <p:nvPr/>
        </p:nvSpPr>
        <p:spPr>
          <a:xfrm>
            <a:off x="7624998" y="3769207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221388-7033-E26B-9A48-6CA5F37F6724}"/>
              </a:ext>
            </a:extLst>
          </p:cNvPr>
          <p:cNvSpPr/>
          <p:nvPr/>
        </p:nvSpPr>
        <p:spPr>
          <a:xfrm>
            <a:off x="10216206" y="3743168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9FCEBAC-FCEA-3597-81B6-D109C22BE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36" y="5044216"/>
            <a:ext cx="505255" cy="4872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AF07388-5136-807F-D94F-D990AB455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21" y="4070699"/>
            <a:ext cx="840224" cy="6039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58AB151-88CE-8308-F7B5-F36CCA67A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567" y="3210264"/>
            <a:ext cx="505255" cy="48721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8B400C3-9FB0-9D5A-A7C6-187D240492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297" y="2808019"/>
            <a:ext cx="550075" cy="4872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228F624-474D-D929-1439-B05687D9AB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299" y="2096717"/>
            <a:ext cx="550075" cy="48720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B97E4F2-8596-939E-DA40-440EF64F1BB9}"/>
              </a:ext>
            </a:extLst>
          </p:cNvPr>
          <p:cNvSpPr/>
          <p:nvPr/>
        </p:nvSpPr>
        <p:spPr>
          <a:xfrm>
            <a:off x="399910" y="2294129"/>
            <a:ext cx="5413595" cy="30392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A6661A-C8CD-875F-E087-3E0AA0117730}"/>
              </a:ext>
            </a:extLst>
          </p:cNvPr>
          <p:cNvSpPr/>
          <p:nvPr/>
        </p:nvSpPr>
        <p:spPr>
          <a:xfrm>
            <a:off x="399909" y="2294344"/>
            <a:ext cx="541359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Information 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A56D56-652B-356C-933E-AB9DB9A57422}"/>
              </a:ext>
            </a:extLst>
          </p:cNvPr>
          <p:cNvSpPr/>
          <p:nvPr/>
        </p:nvSpPr>
        <p:spPr>
          <a:xfrm>
            <a:off x="2542826" y="2333188"/>
            <a:ext cx="1127759" cy="2459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7A1FDC-9B6F-E39C-E3C3-F3CC3F251E79}"/>
              </a:ext>
            </a:extLst>
          </p:cNvPr>
          <p:cNvSpPr/>
          <p:nvPr/>
        </p:nvSpPr>
        <p:spPr>
          <a:xfrm>
            <a:off x="1137401" y="3051935"/>
            <a:ext cx="1567148" cy="21395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5E6B40E-C932-D580-754F-A8085C9339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01" y="2709150"/>
            <a:ext cx="1567148" cy="251396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30B53A0-C87B-FCDF-B897-11D2ACDEFB14}"/>
              </a:ext>
            </a:extLst>
          </p:cNvPr>
          <p:cNvSpPr/>
          <p:nvPr/>
        </p:nvSpPr>
        <p:spPr>
          <a:xfrm>
            <a:off x="1137401" y="2735653"/>
            <a:ext cx="1567148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Warrior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F3565E-939A-B8D6-B231-71B06394F8FB}"/>
              </a:ext>
            </a:extLst>
          </p:cNvPr>
          <p:cNvSpPr/>
          <p:nvPr/>
        </p:nvSpPr>
        <p:spPr>
          <a:xfrm>
            <a:off x="3397042" y="3032014"/>
            <a:ext cx="2127537" cy="20925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3C9087-AEF9-CFE4-A26F-BC758CFB3BC4}"/>
              </a:ext>
            </a:extLst>
          </p:cNvPr>
          <p:cNvSpPr/>
          <p:nvPr/>
        </p:nvSpPr>
        <p:spPr>
          <a:xfrm>
            <a:off x="3462535" y="3917826"/>
            <a:ext cx="1053666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공격력</a:t>
            </a:r>
            <a:r>
              <a:rPr lang="en-US" altLang="ko-KR" sz="1200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85489A-D816-A2A9-70E1-B117C52A597A}"/>
              </a:ext>
            </a:extLst>
          </p:cNvPr>
          <p:cNvSpPr/>
          <p:nvPr/>
        </p:nvSpPr>
        <p:spPr>
          <a:xfrm>
            <a:off x="3462535" y="4307666"/>
            <a:ext cx="1053666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스피드</a:t>
            </a:r>
            <a:r>
              <a:rPr lang="en-US" altLang="ko-KR" sz="1200" b="1" dirty="0"/>
              <a:t>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B9975-72CE-B825-1AC9-293F13590C55}"/>
              </a:ext>
            </a:extLst>
          </p:cNvPr>
          <p:cNvSpPr/>
          <p:nvPr/>
        </p:nvSpPr>
        <p:spPr>
          <a:xfrm>
            <a:off x="3473378" y="3509773"/>
            <a:ext cx="1042821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체력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282B5D7-E66D-0F0B-EF1A-A6C8BC35FA8A}"/>
              </a:ext>
            </a:extLst>
          </p:cNvPr>
          <p:cNvSpPr/>
          <p:nvPr/>
        </p:nvSpPr>
        <p:spPr>
          <a:xfrm>
            <a:off x="3473379" y="4714480"/>
            <a:ext cx="1042821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치명타 확률</a:t>
            </a:r>
            <a:r>
              <a:rPr lang="en-US" altLang="ko-KR" sz="1200" b="1" dirty="0"/>
              <a:t> 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105219-260C-665C-9CEA-01623B019426}"/>
              </a:ext>
            </a:extLst>
          </p:cNvPr>
          <p:cNvSpPr/>
          <p:nvPr/>
        </p:nvSpPr>
        <p:spPr>
          <a:xfrm>
            <a:off x="3915548" y="2735652"/>
            <a:ext cx="998451" cy="2822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</a:rPr>
              <a:t>status</a:t>
            </a:r>
            <a:endParaRPr lang="ko-KR" altLang="en-US" sz="1600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3A7AE5BB-122F-8C4E-2476-6C7F93E21854}"/>
              </a:ext>
            </a:extLst>
          </p:cNvPr>
          <p:cNvSpPr/>
          <p:nvPr/>
        </p:nvSpPr>
        <p:spPr>
          <a:xfrm>
            <a:off x="5279368" y="3571533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B1FBAA0-7505-AFA2-ECB4-F98C1459FB91}"/>
              </a:ext>
            </a:extLst>
          </p:cNvPr>
          <p:cNvSpPr/>
          <p:nvPr/>
        </p:nvSpPr>
        <p:spPr>
          <a:xfrm>
            <a:off x="3721060" y="3092022"/>
            <a:ext cx="1456914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육성포인트</a:t>
            </a:r>
            <a:r>
              <a:rPr lang="en-US" altLang="ko-KR" sz="1400" dirty="0"/>
              <a:t>: 7p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B4B44AC2-B8A2-774C-B883-BFCB42824099}"/>
              </a:ext>
            </a:extLst>
          </p:cNvPr>
          <p:cNvSpPr/>
          <p:nvPr/>
        </p:nvSpPr>
        <p:spPr>
          <a:xfrm>
            <a:off x="5279368" y="3987658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4C7E4E9-A891-65B6-C8BF-DCF5657ABB3F}"/>
              </a:ext>
            </a:extLst>
          </p:cNvPr>
          <p:cNvSpPr/>
          <p:nvPr/>
        </p:nvSpPr>
        <p:spPr>
          <a:xfrm>
            <a:off x="5279368" y="4381300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4176A39A-D8F8-AE0E-D226-785BD12CB97B}"/>
              </a:ext>
            </a:extLst>
          </p:cNvPr>
          <p:cNvSpPr/>
          <p:nvPr/>
        </p:nvSpPr>
        <p:spPr>
          <a:xfrm>
            <a:off x="5279368" y="4771749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02B5F8-2E60-1BE5-61A2-42EB263392D1}"/>
              </a:ext>
            </a:extLst>
          </p:cNvPr>
          <p:cNvSpPr/>
          <p:nvPr/>
        </p:nvSpPr>
        <p:spPr>
          <a:xfrm>
            <a:off x="4625463" y="3506749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87AE48-913E-F9F7-95CF-266B6873F46F}"/>
              </a:ext>
            </a:extLst>
          </p:cNvPr>
          <p:cNvSpPr/>
          <p:nvPr/>
        </p:nvSpPr>
        <p:spPr>
          <a:xfrm>
            <a:off x="4610180" y="3925909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936F56-65E7-7AF6-80D4-AFF69720AFF4}"/>
              </a:ext>
            </a:extLst>
          </p:cNvPr>
          <p:cNvSpPr/>
          <p:nvPr/>
        </p:nvSpPr>
        <p:spPr>
          <a:xfrm>
            <a:off x="4614025" y="4307666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08CC6B-C283-3D0B-0524-6C9812632849}"/>
              </a:ext>
            </a:extLst>
          </p:cNvPr>
          <p:cNvSpPr/>
          <p:nvPr/>
        </p:nvSpPr>
        <p:spPr>
          <a:xfrm>
            <a:off x="4612223" y="4706965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1/10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91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99DE259-D0AA-2195-C13D-6D606B52A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3" name="_x56522440">
            <a:extLst>
              <a:ext uri="{FF2B5EF4-FFF2-40B4-BE49-F238E27FC236}">
                <a16:creationId xmlns:a16="http://schemas.microsoft.com/office/drawing/2014/main" id="{EBCB99A2-8B05-590F-9833-2DD984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73" y="1605308"/>
            <a:ext cx="1860690" cy="23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58157F-E4FC-8960-8CD8-60F526227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76" y="1344972"/>
            <a:ext cx="2298820" cy="2593857"/>
          </a:xfrm>
          <a:prstGeom prst="rect">
            <a:avLst/>
          </a:prstGeom>
        </p:spPr>
      </p:pic>
      <p:sp>
        <p:nvSpPr>
          <p:cNvPr id="16" name="내용 개체 틀 7">
            <a:extLst>
              <a:ext uri="{FF2B5EF4-FFF2-40B4-BE49-F238E27FC236}">
                <a16:creationId xmlns:a16="http://schemas.microsoft.com/office/drawing/2014/main" id="{D0F09C27-D64F-1274-4761-BEA78A9A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385" y="5381919"/>
            <a:ext cx="1648847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전사 캐릭터</a:t>
            </a:r>
          </a:p>
        </p:txBody>
      </p:sp>
      <p:sp>
        <p:nvSpPr>
          <p:cNvPr id="17" name="내용 개체 틀 7">
            <a:extLst>
              <a:ext uri="{FF2B5EF4-FFF2-40B4-BE49-F238E27FC236}">
                <a16:creationId xmlns:a16="http://schemas.microsoft.com/office/drawing/2014/main" id="{71F18696-D078-123D-1680-A5B4D5ABE470}"/>
              </a:ext>
            </a:extLst>
          </p:cNvPr>
          <p:cNvSpPr txBox="1">
            <a:spLocks/>
          </p:cNvSpPr>
          <p:nvPr/>
        </p:nvSpPr>
        <p:spPr>
          <a:xfrm>
            <a:off x="8297536" y="5381919"/>
            <a:ext cx="164884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궁수 캐릭터</a:t>
            </a:r>
          </a:p>
        </p:txBody>
      </p:sp>
      <p:sp>
        <p:nvSpPr>
          <p:cNvPr id="18" name="내용 개체 틀 7">
            <a:extLst>
              <a:ext uri="{FF2B5EF4-FFF2-40B4-BE49-F238E27FC236}">
                <a16:creationId xmlns:a16="http://schemas.microsoft.com/office/drawing/2014/main" id="{F2272026-3CC9-7914-1CBC-611F761B3E3C}"/>
              </a:ext>
            </a:extLst>
          </p:cNvPr>
          <p:cNvSpPr txBox="1">
            <a:spLocks/>
          </p:cNvSpPr>
          <p:nvPr/>
        </p:nvSpPr>
        <p:spPr>
          <a:xfrm>
            <a:off x="2237232" y="6106688"/>
            <a:ext cx="771753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900" dirty="0" err="1"/>
              <a:t>에셋</a:t>
            </a:r>
            <a:r>
              <a:rPr lang="en-US" altLang="ko-KR" sz="900" dirty="0"/>
              <a:t> </a:t>
            </a:r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5"/>
              </a:rPr>
              <a:t>https://assetstore.unity.com/packages/3d/characters/humanoids/atart-character-bundle-198121#publisher</a:t>
            </a:r>
            <a:r>
              <a:rPr lang="en-US" altLang="ko-KR" sz="900" dirty="0"/>
              <a:t>, Unity Asset Store, ATART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3CD69-DF2E-0456-7D9E-85DBB3502AB6}"/>
              </a:ext>
            </a:extLst>
          </p:cNvPr>
          <p:cNvSpPr txBox="1"/>
          <p:nvPr/>
        </p:nvSpPr>
        <p:spPr>
          <a:xfrm>
            <a:off x="1375370" y="5934578"/>
            <a:ext cx="371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느린 공격속도</a:t>
            </a:r>
            <a:r>
              <a:rPr lang="en-US" altLang="ko-KR" sz="1600" dirty="0"/>
              <a:t>, </a:t>
            </a:r>
            <a:r>
              <a:rPr lang="ko-KR" altLang="en-US" sz="1600" dirty="0"/>
              <a:t>높은 체력</a:t>
            </a:r>
            <a:r>
              <a:rPr lang="en-US" altLang="ko-KR" sz="1600" dirty="0"/>
              <a:t>, </a:t>
            </a:r>
            <a:r>
              <a:rPr lang="ko-KR" altLang="en-US" sz="1600" dirty="0"/>
              <a:t>높은 공격력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2D650E-E33E-0605-19A9-33EF49717208}"/>
              </a:ext>
            </a:extLst>
          </p:cNvPr>
          <p:cNvSpPr txBox="1"/>
          <p:nvPr/>
        </p:nvSpPr>
        <p:spPr>
          <a:xfrm>
            <a:off x="7265521" y="5934578"/>
            <a:ext cx="371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빠른 공격속도</a:t>
            </a:r>
            <a:r>
              <a:rPr lang="en-US" altLang="ko-KR" sz="1600" dirty="0"/>
              <a:t>, </a:t>
            </a:r>
            <a:r>
              <a:rPr lang="ko-KR" altLang="en-US" sz="1600" dirty="0"/>
              <a:t>낮은 체력</a:t>
            </a:r>
            <a:r>
              <a:rPr lang="en-US" altLang="ko-KR" sz="1600" dirty="0"/>
              <a:t>, </a:t>
            </a:r>
            <a:r>
              <a:rPr lang="ko-KR" altLang="en-US" sz="1600" dirty="0"/>
              <a:t>보통 공격력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10071-B561-4CD4-CD34-43B31A244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00" y="3946470"/>
            <a:ext cx="1332000" cy="133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D1EDE-8B54-4F7E-EFBB-EE5A94F61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00" y="3946470"/>
            <a:ext cx="1332000" cy="1332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D7AFD26-13D3-6A71-50FB-12331F064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00" y="3946470"/>
            <a:ext cx="1332000" cy="1332000"/>
          </a:xfrm>
          <a:prstGeom prst="rect">
            <a:avLst/>
          </a:prstGeom>
        </p:spPr>
      </p:pic>
      <p:pic>
        <p:nvPicPr>
          <p:cNvPr id="14" name="_x42185736">
            <a:extLst>
              <a:ext uri="{FF2B5EF4-FFF2-40B4-BE49-F238E27FC236}">
                <a16:creationId xmlns:a16="http://schemas.microsoft.com/office/drawing/2014/main" id="{FC974569-8975-B21A-9474-17284DA0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6"/>
          <a:stretch>
            <a:fillRect/>
          </a:stretch>
        </p:blipFill>
        <p:spPr bwMode="auto">
          <a:xfrm>
            <a:off x="3231809" y="1335995"/>
            <a:ext cx="2298820" cy="261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1624E5-DBD6-3D33-E1C0-D466A92A03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7" y="1612949"/>
            <a:ext cx="1861213" cy="2333521"/>
          </a:xfrm>
          <a:prstGeom prst="rect">
            <a:avLst/>
          </a:prstGeom>
        </p:spPr>
      </p:pic>
      <p:pic>
        <p:nvPicPr>
          <p:cNvPr id="26" name="그림 25" descr="실외, 사람, 보드, 운반이(가) 표시된 사진&#10;&#10;자동 생성된 설명">
            <a:extLst>
              <a:ext uri="{FF2B5EF4-FFF2-40B4-BE49-F238E27FC236}">
                <a16:creationId xmlns:a16="http://schemas.microsoft.com/office/drawing/2014/main" id="{B4AD7075-2F4F-2394-D7E6-E43F522274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72" y="3946470"/>
            <a:ext cx="1332000" cy="1332000"/>
          </a:xfrm>
          <a:prstGeom prst="rect">
            <a:avLst/>
          </a:prstGeom>
        </p:spPr>
      </p:pic>
      <p:pic>
        <p:nvPicPr>
          <p:cNvPr id="28" name="그림 27" descr="실외이(가) 표시된 사진&#10;&#10;자동 생성된 설명">
            <a:extLst>
              <a:ext uri="{FF2B5EF4-FFF2-40B4-BE49-F238E27FC236}">
                <a16:creationId xmlns:a16="http://schemas.microsoft.com/office/drawing/2014/main" id="{560A90EF-881D-D93D-9D52-36288D78E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572" y="3940748"/>
            <a:ext cx="1332000" cy="1332000"/>
          </a:xfrm>
          <a:prstGeom prst="rect">
            <a:avLst/>
          </a:prstGeom>
        </p:spPr>
      </p:pic>
      <p:pic>
        <p:nvPicPr>
          <p:cNvPr id="30" name="그림 2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951B33D1-F5A1-5D71-4006-91503D64DA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544" y="3940748"/>
            <a:ext cx="1332000" cy="1332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5EE2B24-5A11-A5F1-700C-0D0D4AF6D28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39945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8DA2255-57E1-881F-321B-9859954D4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42664F63-D16A-458A-D7EC-44338BCA6187}"/>
              </a:ext>
            </a:extLst>
          </p:cNvPr>
          <p:cNvSpPr txBox="1">
            <a:spLocks/>
          </p:cNvSpPr>
          <p:nvPr/>
        </p:nvSpPr>
        <p:spPr>
          <a:xfrm>
            <a:off x="2237232" y="6076046"/>
            <a:ext cx="771753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900" dirty="0" err="1"/>
              <a:t>에셋</a:t>
            </a:r>
            <a:r>
              <a:rPr lang="en-US" altLang="ko-KR" sz="900" dirty="0"/>
              <a:t> </a:t>
            </a:r>
            <a:r>
              <a:rPr lang="ko-KR" altLang="en-US" sz="900" dirty="0"/>
              <a:t>출처</a:t>
            </a:r>
            <a:r>
              <a:rPr lang="en-US" altLang="ko-KR" sz="900" dirty="0"/>
              <a:t> : https://assetstore.unity.com/packages/3d/characters/creatures/polar-dragon-114966#content, Unity Asset Store, Villains for Hire</a:t>
            </a:r>
          </a:p>
        </p:txBody>
      </p:sp>
      <p:pic>
        <p:nvPicPr>
          <p:cNvPr id="8" name="그림 7" descr="전사이(가) 표시된 사진&#10;&#10;자동 생성된 설명">
            <a:extLst>
              <a:ext uri="{FF2B5EF4-FFF2-40B4-BE49-F238E27FC236}">
                <a16:creationId xmlns:a16="http://schemas.microsoft.com/office/drawing/2014/main" id="{373E16B2-B944-ECC0-2A36-6E274A74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40" y="1350038"/>
            <a:ext cx="5762933" cy="3655385"/>
          </a:xfrm>
          <a:prstGeom prst="rect">
            <a:avLst/>
          </a:prstGeom>
        </p:spPr>
      </p:pic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A885A888-50FE-496B-2FE7-4FE04CC9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717" y="4913703"/>
            <a:ext cx="1648847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일반 몬스터</a:t>
            </a:r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4F0FA818-1435-253F-4BB2-458672A425EE}"/>
              </a:ext>
            </a:extLst>
          </p:cNvPr>
          <p:cNvSpPr txBox="1">
            <a:spLocks/>
          </p:cNvSpPr>
          <p:nvPr/>
        </p:nvSpPr>
        <p:spPr>
          <a:xfrm>
            <a:off x="7966089" y="4988075"/>
            <a:ext cx="164884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보스 몬스터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B9943-0F03-1211-A24C-C8315FEE86B2}"/>
              </a:ext>
            </a:extLst>
          </p:cNvPr>
          <p:cNvSpPr txBox="1"/>
          <p:nvPr/>
        </p:nvSpPr>
        <p:spPr>
          <a:xfrm>
            <a:off x="1436367" y="5495605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근거리 타입</a:t>
            </a:r>
            <a:r>
              <a:rPr lang="en-US" altLang="ko-KR" dirty="0"/>
              <a:t>, </a:t>
            </a:r>
            <a:r>
              <a:rPr lang="ko-KR" altLang="en-US" dirty="0"/>
              <a:t>원거리 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78A90-209A-CD5A-9B46-A5045B1F4C20}"/>
              </a:ext>
            </a:extLst>
          </p:cNvPr>
          <p:cNvSpPr txBox="1"/>
          <p:nvPr/>
        </p:nvSpPr>
        <p:spPr>
          <a:xfrm>
            <a:off x="7059108" y="5495605"/>
            <a:ext cx="3462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마지막 층에서 등장</a:t>
            </a:r>
            <a:r>
              <a:rPr lang="en-US" altLang="ko-KR" sz="1600" dirty="0"/>
              <a:t>, </a:t>
            </a:r>
            <a:r>
              <a:rPr lang="ko-KR" altLang="en-US" sz="1600" dirty="0"/>
              <a:t>특수 패턴 사용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A9C029-6EE3-4032-B5BC-F34C098B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3" y="2740895"/>
            <a:ext cx="2229161" cy="184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BB19A3-0AB3-45D1-8041-9E8432C73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84" y="2740895"/>
            <a:ext cx="2275416" cy="184810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F3CE9AA-56A9-80E8-2534-A788337732B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1705036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48F88D1-157A-8E2F-7A8A-6ACEE065946B}"/>
              </a:ext>
            </a:extLst>
          </p:cNvPr>
          <p:cNvSpPr txBox="1"/>
          <p:nvPr/>
        </p:nvSpPr>
        <p:spPr>
          <a:xfrm>
            <a:off x="583111" y="1928736"/>
            <a:ext cx="7366119" cy="3005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플레이어들은 서로 협력하여 등장하는 적 처치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적 전부 처치 시 포탈을 이용해 다음 층으로 이동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랜덤하게 탑 내부 환경 부여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비 </a:t>
            </a:r>
            <a:r>
              <a:rPr lang="en-US" altLang="ko-KR" sz="1400" dirty="0"/>
              <a:t>– </a:t>
            </a:r>
            <a:r>
              <a:rPr lang="ko-KR" altLang="en-US" sz="1400" dirty="0"/>
              <a:t>몬스터의 명중률 감소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안개</a:t>
            </a:r>
            <a:r>
              <a:rPr lang="en-US" altLang="ko-KR" sz="1400" dirty="0"/>
              <a:t> – </a:t>
            </a:r>
            <a:r>
              <a:rPr lang="ko-KR" altLang="en-US" sz="1400" dirty="0"/>
              <a:t>시야 감소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독가스 </a:t>
            </a:r>
            <a:r>
              <a:rPr lang="en-US" altLang="ko-KR" sz="1400" dirty="0"/>
              <a:t>– </a:t>
            </a:r>
            <a:r>
              <a:rPr lang="ko-KR" altLang="en-US" sz="1400" dirty="0"/>
              <a:t>근처 플레이어 체력 감소</a:t>
            </a:r>
            <a:endParaRPr lang="en-US" altLang="ko-KR" sz="14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함정 </a:t>
            </a:r>
            <a:r>
              <a:rPr lang="en-US" altLang="ko-KR" sz="1400" dirty="0"/>
              <a:t>– </a:t>
            </a:r>
            <a:r>
              <a:rPr lang="ko-KR" altLang="en-US" sz="1400" dirty="0"/>
              <a:t>일정시간 속박</a:t>
            </a:r>
            <a:endParaRPr lang="en-US" altLang="ko-KR" sz="1400" dirty="0"/>
          </a:p>
        </p:txBody>
      </p:sp>
      <p:pic>
        <p:nvPicPr>
          <p:cNvPr id="46" name="내용 개체 틀 8">
            <a:extLst>
              <a:ext uri="{FF2B5EF4-FFF2-40B4-BE49-F238E27FC236}">
                <a16:creationId xmlns:a16="http://schemas.microsoft.com/office/drawing/2014/main" id="{70BA6319-6875-2F67-9775-3B1E98249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87" y="3178659"/>
            <a:ext cx="5826244" cy="3382797"/>
          </a:xfr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22DDB84-F2FD-F4A5-890E-703955901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39" y="4316019"/>
            <a:ext cx="1689083" cy="13255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8442C5E-6AC2-130D-7B4D-5580F522C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078" y="4444171"/>
            <a:ext cx="1108862" cy="106926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5ECE624-0958-B188-B5C8-D414D0082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90" y="3092477"/>
            <a:ext cx="1264697" cy="132556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CCA2CC0-2DA2-F50F-FFCF-666B3E8B6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46" y="3864285"/>
            <a:ext cx="1333361" cy="132556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6B0F51E-C6AD-B88C-0EB3-816B8CD52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450" y="5007988"/>
            <a:ext cx="1844006" cy="132556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8C3841F-1384-9CEC-86D5-449328C0E6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40" y="4102311"/>
            <a:ext cx="1207229" cy="106926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F1F298D-7CE1-CBF2-34E6-4E492ED22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950" y="5335153"/>
            <a:ext cx="1108862" cy="106926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DDC3853-4E35-0D2B-AA19-FE90193760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던전</a:t>
            </a:r>
          </a:p>
        </p:txBody>
      </p:sp>
    </p:spTree>
    <p:extLst>
      <p:ext uri="{BB962C8B-B14F-4D97-AF65-F5344CB8AC3E}">
        <p14:creationId xmlns:p14="http://schemas.microsoft.com/office/powerpoint/2010/main" val="49984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A8A4BC8-D473-2EAD-994A-3114A0C4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128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게임 소개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유사한 게임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원신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pic>
        <p:nvPicPr>
          <p:cNvPr id="2" name="그림 1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1F215FE4-DCE6-93BE-CDF6-FF8AC0D12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57" y="2374000"/>
            <a:ext cx="4507200" cy="2536161"/>
          </a:xfrm>
          <a:prstGeom prst="rect">
            <a:avLst/>
          </a:prstGeom>
        </p:spPr>
      </p:pic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B0E160A-F453-1F21-0C3C-31C621964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44" y="2374001"/>
            <a:ext cx="4507200" cy="2536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FB845-2D94-31D2-E491-C916B2C337DA}"/>
              </a:ext>
            </a:extLst>
          </p:cNvPr>
          <p:cNvSpPr txBox="1"/>
          <p:nvPr/>
        </p:nvSpPr>
        <p:spPr>
          <a:xfrm>
            <a:off x="4015141" y="5557298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원신의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컨텐츠 중 하나인 </a:t>
            </a:r>
            <a:r>
              <a:rPr lang="en-US" altLang="ko-KR" dirty="0"/>
              <a:t>‘</a:t>
            </a:r>
            <a:r>
              <a:rPr lang="ko-KR" altLang="en-US" dirty="0"/>
              <a:t>비경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971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848</Words>
  <Application>Microsoft Office PowerPoint</Application>
  <PresentationFormat>와이드스크린</PresentationFormat>
  <Paragraphs>159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테마</vt:lpstr>
      <vt:lpstr>PowerPoint 프레젠테이션</vt:lpstr>
      <vt:lpstr>연구 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동현</dc:creator>
  <cp:lastModifiedBy>Lee Seungjun</cp:lastModifiedBy>
  <cp:revision>13</cp:revision>
  <dcterms:created xsi:type="dcterms:W3CDTF">2022-12-16T11:59:41Z</dcterms:created>
  <dcterms:modified xsi:type="dcterms:W3CDTF">2022-12-16T16:35:20Z</dcterms:modified>
</cp:coreProperties>
</file>